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76" r:id="rId4"/>
    <p:sldId id="261" r:id="rId5"/>
    <p:sldId id="272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60" r:id="rId16"/>
  </p:sldIdLst>
  <p:sldSz cx="12192000" cy="6858000"/>
  <p:notesSz cx="6858000" cy="9144000"/>
  <p:embeddedFontLst>
    <p:embeddedFont>
      <p:font typeface="Bahnschrift Light Condensed" panose="020B0502040204020203" pitchFamily="34" charset="0"/>
      <p:regular r:id="rId18"/>
    </p:embeddedFont>
    <p:embeddedFont>
      <p:font typeface="Bahnschrift SemiLight Condensed" panose="020B0502040204020203" pitchFamily="34" charset="0"/>
      <p:regular r:id="rId19"/>
    </p:embeddedFont>
    <p:embeddedFont>
      <p:font typeface="Bahnschrift SemiLight SemiConde" panose="020B0502040204020203" pitchFamily="34" charset="0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Forte" panose="03060902040502070203" pitchFamily="66" charset="0"/>
      <p:regular r:id="rId25"/>
    </p:embeddedFont>
    <p:embeddedFont>
      <p:font typeface="Freestyle Script" panose="030804020302050B0404" pitchFamily="66" charset="0"/>
      <p:regular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</p:embeddedFontLst>
  <p:kinsoku lang="zh-CN" invalStChars="!),.:;?]}、。—ˇ¨〃々～‖…’”〕〉》」』〗】∶！＂＇），．：；？］｀｜｝·" invalEndChars="([{‘“〔〈《「『〖【（［｛．·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E29"/>
    <a:srgbClr val="065CAB"/>
    <a:srgbClr val="0046A2"/>
    <a:srgbClr val="D1D1D1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4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2" r:id="rId7"/>
    <p:sldLayoutId id="2147483663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«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3116" y="4745214"/>
            <a:ext cx="3969494" cy="874168"/>
          </a:xfrm>
        </p:spPr>
        <p:txBody>
          <a:bodyPr/>
          <a:lstStyle/>
          <a:p>
            <a:r>
              <a:rPr lang="en-US" u="sng" dirty="0">
                <a:latin typeface="Bahnschrift SemiLight SemiConde" panose="020B0502040204020203" pitchFamily="34" charset="0"/>
              </a:rPr>
              <a:t>C</a:t>
            </a:r>
            <a:r>
              <a:rPr lang="ru-RU" u="sng" dirty="0" err="1">
                <a:latin typeface="Bahnschrift SemiLight SemiConde" panose="020B0502040204020203" pitchFamily="34" charset="0"/>
              </a:rPr>
              <a:t>тудент</a:t>
            </a:r>
            <a:r>
              <a:rPr lang="ru-RU" u="sng">
                <a:latin typeface="Bahnschrift SemiLight SemiConde" panose="020B0502040204020203" pitchFamily="34" charset="0"/>
              </a:rPr>
              <a:t>:    </a:t>
            </a:r>
            <a:r>
              <a:rPr lang="ru-RU" u="sng" dirty="0">
                <a:latin typeface="Bahnschrift SemiLight SemiConde" panose="020B0502040204020203" pitchFamily="34" charset="0"/>
              </a:rPr>
              <a:t>Кочетков А. А</a:t>
            </a:r>
            <a:r>
              <a:rPr lang="ru-RU" dirty="0">
                <a:latin typeface="Bahnschrift SemiLight SemiConde" panose="020B0502040204020203" pitchFamily="34" charset="0"/>
              </a:rPr>
              <a:t>.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4B5CFB2-EC87-446C-95A5-8BCD5A78A0F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3629" y="1301262"/>
            <a:ext cx="3191466" cy="3623663"/>
          </a:xfrm>
        </p:spPr>
        <p:txBody>
          <a:bodyPr>
            <a:normAutofit/>
          </a:bodyPr>
          <a:lstStyle/>
          <a:p>
            <a:pPr marL="76200" indent="0" algn="ctr">
              <a:buNone/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Графики тестовых и прогнозных значений</a:t>
            </a:r>
          </a:p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Метод опорных векторов</a:t>
            </a:r>
          </a:p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«Случайный лес».</a:t>
            </a:r>
          </a:p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Линейная регрессия</a:t>
            </a:r>
          </a:p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Градиентный </a:t>
            </a:r>
            <a:r>
              <a:rPr lang="ru-RU" sz="16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бустинг</a:t>
            </a:r>
            <a:endParaRPr lang="ru-RU" sz="1600" b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Метод </a:t>
            </a: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k-</a:t>
            </a:r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ближайших соседей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ECC345-6B2D-4395-BD82-D63BEF0D1E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57426-0721-4588-8882-43EFF033AE45}"/>
              </a:ext>
            </a:extLst>
          </p:cNvPr>
          <p:cNvSpPr txBox="1"/>
          <p:nvPr/>
        </p:nvSpPr>
        <p:spPr>
          <a:xfrm>
            <a:off x="3866147" y="356005"/>
            <a:ext cx="4459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Light Condensed" panose="020B0502040204020203" pitchFamily="34" charset="0"/>
              </a:rPr>
              <a:t>Разработка и обучение модели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68FA43-C70D-4BE3-9C1E-373A7D9B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5" y="1057152"/>
            <a:ext cx="3931067" cy="20983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7BA338-971E-43C6-9679-8AE773DD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378" y="1057152"/>
            <a:ext cx="3931068" cy="20983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A9A158-C048-4665-83BB-611E725B4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816" y="3702486"/>
            <a:ext cx="3648346" cy="265025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1E06BB-6D12-4336-9DB6-29199932E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39" y="3599798"/>
            <a:ext cx="3648346" cy="26502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1B7D407-2CAB-4183-B148-2FF2687D4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93" y="4483001"/>
            <a:ext cx="3064737" cy="22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636A974-A820-4D55-B4A4-564E97405F0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3628" y="1301263"/>
            <a:ext cx="3307772" cy="4596707"/>
          </a:xfrm>
        </p:spPr>
        <p:txBody>
          <a:bodyPr>
            <a:normAutofit fontScale="70000" lnSpcReduction="20000"/>
          </a:bodyPr>
          <a:lstStyle/>
          <a:p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Light Condensed" panose="020B0502040204020203" pitchFamily="34" charset="0"/>
                <a:cs typeface="Times New Roman" panose="02020603050405020304" pitchFamily="18" charset="0"/>
              </a:rPr>
              <a:t>Случайный лес</a:t>
            </a:r>
          </a:p>
          <a:p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Поиск </a:t>
            </a:r>
            <a:r>
              <a:rPr lang="ru-RU" sz="19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методом </a:t>
            </a:r>
            <a:r>
              <a:rPr lang="en-US" sz="19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GridSearchCV</a:t>
            </a:r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Выводим </a:t>
            </a:r>
            <a:r>
              <a:rPr lang="ru-RU" sz="19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гиперпараметры</a:t>
            </a:r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для оптимальной модели;</a:t>
            </a:r>
          </a:p>
          <a:p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Подставляем оптимальные </a:t>
            </a:r>
            <a:r>
              <a:rPr lang="ru-RU" sz="19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гиперпараметры</a:t>
            </a:r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в модель случайного леса;</a:t>
            </a:r>
          </a:p>
          <a:p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Обучаем модель;</a:t>
            </a:r>
          </a:p>
          <a:p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r>
              <a:rPr lang="ru-RU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  <a:endParaRPr lang="ru-RU" sz="1900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0CD929-186B-43B6-B480-B0C2B2D077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8C903-E16F-42AC-82F8-ED8ACED6483B}"/>
              </a:ext>
            </a:extLst>
          </p:cNvPr>
          <p:cNvSpPr txBox="1"/>
          <p:nvPr/>
        </p:nvSpPr>
        <p:spPr>
          <a:xfrm>
            <a:off x="3111500" y="355600"/>
            <a:ext cx="4784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>
                <a:solidFill>
                  <a:srgbClr val="F1BE29"/>
                </a:solidFill>
                <a:latin typeface="Bahnschrift SemiLight Condensed" panose="020B0502040204020203" pitchFamily="34" charset="0"/>
              </a:rPr>
              <a:t>Поиск </a:t>
            </a:r>
            <a:r>
              <a:rPr lang="ru-RU" sz="2800" dirty="0" err="1">
                <a:solidFill>
                  <a:srgbClr val="F1BE29"/>
                </a:solidFill>
                <a:latin typeface="Bahnschrift SemiLight Condensed" panose="020B0502040204020203" pitchFamily="34" charset="0"/>
              </a:rPr>
              <a:t>гиперпараметров</a:t>
            </a:r>
            <a:endParaRPr lang="ru-RU" sz="2800" dirty="0">
              <a:solidFill>
                <a:srgbClr val="F1BE29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FED5DA-9299-438B-A54B-79113525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28" y="1301263"/>
            <a:ext cx="3654990" cy="19435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9E6495-BD9D-4C06-9B96-B8262C0D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2" y="3599616"/>
            <a:ext cx="287695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4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5A2AD9E-4D1A-4B8C-8F58-518B8BF9A08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3629" y="1301263"/>
            <a:ext cx="4425372" cy="4908344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модель, определим параметры, найдем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56C559-FAC5-4470-91F4-A6DF9F7ED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7199C-A510-4248-8F49-8810DC059297}"/>
              </a:ext>
            </a:extLst>
          </p:cNvPr>
          <p:cNvSpPr txBox="1"/>
          <p:nvPr/>
        </p:nvSpPr>
        <p:spPr>
          <a:xfrm>
            <a:off x="3200400" y="347156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>
                <a:solidFill>
                  <a:schemeClr val="tx2">
                    <a:lumMod val="50000"/>
                  </a:schemeClr>
                </a:solidFill>
                <a:latin typeface="Bahnschrift SemiLight Condensed" panose="020B0502040204020203" pitchFamily="34" charset="0"/>
              </a:rPr>
              <a:t>Нейронная сеть для соотношение матрица-наполнитель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94A3FE-4C20-4328-B598-B30436DA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012" y="1301263"/>
            <a:ext cx="3195177" cy="25976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126242-035E-47AD-B95A-61D4F18E6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515" y="3950890"/>
            <a:ext cx="2700703" cy="24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D80072B-C177-49BB-ACF4-2B94CE9F6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1038" y="974828"/>
            <a:ext cx="5177334" cy="490834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Сохраняем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«Рассчитать».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параметра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B09AE-2F3B-4AB2-98FB-9B6D670CF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87D2F-CF56-4066-8EB8-2DF9AE6286BA}"/>
              </a:ext>
            </a:extLst>
          </p:cNvPr>
          <p:cNvSpPr txBox="1"/>
          <p:nvPr/>
        </p:nvSpPr>
        <p:spPr>
          <a:xfrm>
            <a:off x="4957010" y="325227"/>
            <a:ext cx="2277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600" dirty="0">
                <a:solidFill>
                  <a:schemeClr val="tx2">
                    <a:lumMod val="50000"/>
                  </a:schemeClr>
                </a:solidFill>
                <a:latin typeface="Bahnschrift SemiLight Condensed" panose="020B0502040204020203" pitchFamily="34" charset="0"/>
              </a:rPr>
              <a:t>Приложение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682B15-385B-4D4C-882D-0F9DCF8C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40" y="1301263"/>
            <a:ext cx="4192497" cy="21277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63619A-38C4-4543-B88E-94BCD02AB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28" y="3429000"/>
            <a:ext cx="333897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4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090594-ACD7-49AA-8C68-9F5B16100B02}"/>
              </a:ext>
            </a:extLst>
          </p:cNvPr>
          <p:cNvSpPr txBox="1"/>
          <p:nvPr/>
        </p:nvSpPr>
        <p:spPr>
          <a:xfrm>
            <a:off x="1652336" y="2705725"/>
            <a:ext cx="88873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b="0" i="0" dirty="0">
                <a:solidFill>
                  <a:srgbClr val="F1BE29"/>
                </a:solidFill>
                <a:effectLst/>
                <a:latin typeface="Freestyle Script" panose="030804020302050B0404" pitchFamily="66" charset="0"/>
              </a:rPr>
              <a:t>Thanks for your attention</a:t>
            </a:r>
            <a:r>
              <a:rPr lang="en-US" sz="2300" dirty="0">
                <a:latin typeface="+mn-lt"/>
              </a:rPr>
              <a:t> </a:t>
            </a:r>
            <a:endParaRPr lang="ru-RU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349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311A1-1A86-41F8-99B1-9D09E53C0FA1}"/>
              </a:ext>
            </a:extLst>
          </p:cNvPr>
          <p:cNvSpPr txBox="1"/>
          <p:nvPr/>
        </p:nvSpPr>
        <p:spPr>
          <a:xfrm>
            <a:off x="3578087" y="4059356"/>
            <a:ext cx="50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rgbClr val="FFFF00"/>
                </a:solidFill>
                <a:latin typeface="Forte" panose="03060902040502070203" pitchFamily="66" charset="0"/>
              </a:rPr>
              <a:t>https://github.com/diNocreed</a:t>
            </a:r>
            <a:endParaRPr lang="ru-RU" sz="3600" dirty="0">
              <a:solidFill>
                <a:srgbClr val="FFFF00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Light Condensed" panose="020B0502040204020203" pitchFamily="34" charset="0"/>
                  <a:cs typeface="ALS Sector Bold" pitchFamily="2" charset="0"/>
                </a:rPr>
                <a:t>Начало работы:</a:t>
              </a:r>
              <a:endParaRPr lang="ru-RU" sz="2800" spc="180" dirty="0">
                <a:latin typeface="Bahnschrift Light Condensed" panose="020B0502040204020203" pitchFamily="34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176234" y="1464615"/>
            <a:ext cx="621790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Изучить теоретические основы и методы решения поставленной задачи.</a:t>
            </a:r>
            <a:endParaRPr lang="ru-R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Bahnschrift SemiLight Condensed" panose="020B0502040204020203" pitchFamily="34" charset="0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163833" y="2354200"/>
            <a:ext cx="6217909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Для решения данной задачи необходимо учитывать следующие теоретические основы и методы:</a:t>
            </a:r>
            <a:endParaRPr lang="ru-R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151432" y="3343146"/>
            <a:ext cx="621790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Разведочный анализ данных для изучения их структуры и распределения</a:t>
            </a:r>
          </a:p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переменных.</a:t>
            </a: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151432" y="4295174"/>
            <a:ext cx="6217909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Предобработка данных, включающая удаление шумов, заполнение пропущенных значений и нормализацию переменных.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185552" y="5209432"/>
            <a:ext cx="689966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Обучение моделей для прогнозирования нужных характеристик с использованием различных методов, таких как линейная регрессия, случайный лес, градиентный </a:t>
            </a:r>
            <a:r>
              <a:rPr lang="ru-RU" sz="2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бустинг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и т.д.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EBA834-6808-41F4-935B-00C33BC2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12" y="1941648"/>
            <a:ext cx="3019846" cy="1484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EA13CE-9E94-44C4-8995-E473891A0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502" y="3945891"/>
            <a:ext cx="2950867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529032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SemiLight Condensed" panose="020B0502040204020203" pitchFamily="34" charset="0"/>
                  <a:cs typeface="ALS Sector Bold" pitchFamily="2" charset="0"/>
                </a:rPr>
                <a:t>Объединение и разверточный анализ файла</a:t>
              </a:r>
              <a:endParaRPr lang="ru-RU" sz="2800" spc="180" dirty="0">
                <a:latin typeface="Bahnschrift SemiLight Condensed" panose="020B0502040204020203" pitchFamily="34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6" name="Текст 5">
            <a:extLst>
              <a:ext uri="{FF2B5EF4-FFF2-40B4-BE49-F238E27FC236}">
                <a16:creationId xmlns:a16="http://schemas.microsoft.com/office/drawing/2014/main" id="{D7227973-A90B-425D-87A2-71A914840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629" y="1252863"/>
            <a:ext cx="2774372" cy="2622458"/>
          </a:xfrm>
        </p:spPr>
        <p:txBody>
          <a:bodyPr>
            <a:normAutofit fontScale="70000" lnSpcReduction="20000"/>
          </a:bodyPr>
          <a:lstStyle/>
          <a:p>
            <a:pPr marL="7620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  <a:endParaRPr lang="ru-RU" dirty="0"/>
          </a:p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Загружаем файлы;</a:t>
            </a:r>
          </a:p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7EF91-D4F2-48F8-989D-81D8E8F43F19}"/>
              </a:ext>
            </a:extLst>
          </p:cNvPr>
          <p:cNvSpPr txBox="1"/>
          <p:nvPr/>
        </p:nvSpPr>
        <p:spPr>
          <a:xfrm>
            <a:off x="273628" y="3875321"/>
            <a:ext cx="2774372" cy="2199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indent="0" algn="ctr" defTabSz="9144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  <a:tabLst/>
              <a:defRPr/>
            </a:pPr>
            <a:r>
              <a:rPr lang="ru-RU" b="1" dirty="0">
                <a:solidFill>
                  <a:srgbClr val="0E5DAB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Разведочный анализ</a:t>
            </a: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E5DAB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: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nsolas" panose="020B0609020204030204" pitchFamily="49" charset="0"/>
              <a:ea typeface="Open Sans"/>
              <a:sym typeface="Open Sans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E5DAB"/>
              </a:buClr>
              <a:buSzPts val="2400"/>
              <a:buFont typeface="Noto Sans Symbols"/>
              <a:buChar char="▪"/>
              <a:tabLst/>
              <a:defRPr/>
            </a:pPr>
            <a:r>
              <a:rPr lang="ru-RU" b="1" dirty="0">
                <a:solidFill>
                  <a:srgbClr val="0E5DAB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Посмотрим на начальные и конечные строки</a:t>
            </a: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E5DAB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;</a:t>
            </a: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E5DAB"/>
              </a:buClr>
              <a:buSzPts val="2400"/>
              <a:buFont typeface="Noto Sans Symbols"/>
              <a:buChar char="▪"/>
              <a:tabLst/>
              <a:defRPr/>
            </a:pPr>
            <a:r>
              <a:rPr lang="ru-RU" b="1" dirty="0">
                <a:solidFill>
                  <a:srgbClr val="0E5DAB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Изучим информацию</a:t>
            </a: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E5DAB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;</a:t>
            </a: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E5DAB"/>
              </a:buClr>
              <a:buSzPts val="2400"/>
              <a:buFont typeface="Noto Sans Symbols"/>
              <a:buChar char="▪"/>
              <a:tabLst/>
              <a:defRPr/>
            </a:pP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E5DAB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Проверим типы данных;</a:t>
            </a: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E5DAB"/>
              </a:buClr>
              <a:buSzPts val="2400"/>
              <a:buFont typeface="Noto Sans Symbols"/>
              <a:buChar char="▪"/>
              <a:tabLst/>
              <a:defRPr/>
            </a:pPr>
            <a:r>
              <a:rPr lang="ru-RU" b="1" dirty="0">
                <a:solidFill>
                  <a:srgbClr val="0E5DAB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Проверим пропуски</a:t>
            </a: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E5DAB"/>
              </a:buClr>
              <a:buSzPts val="2400"/>
              <a:buFont typeface="Noto Sans Symbols"/>
              <a:buChar char="▪"/>
              <a:tabLst/>
              <a:defRPr/>
            </a:pPr>
            <a:r>
              <a:rPr lang="ru-RU" b="1" dirty="0">
                <a:solidFill>
                  <a:srgbClr val="0E5DAB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Уникальные значения</a:t>
            </a:r>
            <a:endParaRPr kumimoji="0" lang="ru-RU" b="1" i="0" u="none" strike="noStrike" kern="0" cap="none" spc="0" normalizeH="0" baseline="0" noProof="0" dirty="0">
              <a:ln>
                <a:noFill/>
              </a:ln>
              <a:solidFill>
                <a:srgbClr val="0E5DAB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F3EAED-7C25-4448-9C15-D4072A13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987" y="1389508"/>
            <a:ext cx="9168592" cy="248581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1BA74CA-F6DF-41FF-8703-1454D6DD9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83" y="3929990"/>
            <a:ext cx="3088634" cy="27582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A4C49C6-C500-4D34-A049-98196A96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40" y="3909338"/>
            <a:ext cx="3088634" cy="27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3628" y="1135293"/>
            <a:ext cx="2870217" cy="600690"/>
          </a:xfrm>
        </p:spPr>
        <p:txBody>
          <a:bodyPr>
            <a:normAutofit/>
          </a:bodyPr>
          <a:lstStyle/>
          <a:p>
            <a:r>
              <a:rPr lang="ru-RU" sz="2600" dirty="0"/>
              <a:t>«Угол нашивки»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99492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SemiLight Condensed" panose="020B0502040204020203" pitchFamily="34" charset="0"/>
                  <a:cs typeface="ALS Sector Bold" pitchFamily="2" charset="0"/>
                </a:rPr>
                <a:t>Уникальные значения</a:t>
              </a:r>
              <a:endParaRPr lang="ru-RU" sz="2800" spc="180" dirty="0">
                <a:latin typeface="Bahnschrift SemiLight Condensed" panose="020B0502040204020203" pitchFamily="34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6" name="Текст 5">
            <a:extLst>
              <a:ext uri="{FF2B5EF4-FFF2-40B4-BE49-F238E27FC236}">
                <a16:creationId xmlns:a16="http://schemas.microsoft.com/office/drawing/2014/main" id="{D7227973-A90B-425D-87A2-71A914840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893" y="1776089"/>
            <a:ext cx="3020991" cy="2622458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Проверим кол-во элементов</a:t>
            </a:r>
          </a:p>
          <a:p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Приведем значения к 0 и 1</a:t>
            </a:r>
          </a:p>
          <a:p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Убедимся в неизменном  кол-ве элементов 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360380DF-586D-4A10-A19B-B0D9EE2CC7E3}"/>
              </a:ext>
            </a:extLst>
          </p:cNvPr>
          <p:cNvSpPr txBox="1">
            <a:spLocks/>
          </p:cNvSpPr>
          <p:nvPr/>
        </p:nvSpPr>
        <p:spPr>
          <a:xfrm>
            <a:off x="7622061" y="1135293"/>
            <a:ext cx="4296311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>
                <a:latin typeface="+mj-lt"/>
              </a:rPr>
              <a:t>«Описательная статистика»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E64079-F311-4E33-B911-1F3D85CFDD31}"/>
              </a:ext>
            </a:extLst>
          </p:cNvPr>
          <p:cNvSpPr txBox="1"/>
          <p:nvPr/>
        </p:nvSpPr>
        <p:spPr>
          <a:xfrm>
            <a:off x="8341893" y="1735983"/>
            <a:ext cx="3699331" cy="4311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81000">
              <a:lnSpc>
                <a:spcPct val="90000"/>
              </a:lnSpc>
              <a:spcBef>
                <a:spcPts val="750"/>
              </a:spcBef>
              <a:buClr>
                <a:srgbClr val="0E5DAB"/>
              </a:buClr>
              <a:buSzPts val="2400"/>
              <a:buFont typeface="Noto Sans Symbols"/>
              <a:buChar char="▪"/>
              <a:defRPr/>
            </a:pPr>
            <a:r>
              <a:rPr lang="ru-RU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</a:t>
            </a:r>
          </a:p>
          <a:p>
            <a:pPr marL="457200" indent="-381000">
              <a:lnSpc>
                <a:spcPct val="90000"/>
              </a:lnSpc>
              <a:spcBef>
                <a:spcPts val="750"/>
              </a:spcBef>
              <a:buClr>
                <a:srgbClr val="0E5DAB"/>
              </a:buClr>
              <a:buSzPts val="2400"/>
              <a:buFont typeface="Noto Sans Symbols"/>
              <a:buChar char="▪"/>
              <a:defRPr/>
            </a:pPr>
            <a:r>
              <a:rPr lang="ru-RU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 marL="457200" indent="-381000">
              <a:lnSpc>
                <a:spcPct val="90000"/>
              </a:lnSpc>
              <a:spcBef>
                <a:spcPts val="750"/>
              </a:spcBef>
              <a:buClr>
                <a:srgbClr val="0E5DAB"/>
              </a:buClr>
              <a:buSzPts val="2400"/>
              <a:buFont typeface="Noto Sans Symbols"/>
              <a:buChar char="▪"/>
              <a:defRPr/>
            </a:pPr>
            <a:r>
              <a:rPr lang="ru-RU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Проверим </a:t>
            </a:r>
            <a:r>
              <a:rPr lang="ru-RU" sz="1800" cap="non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датасет</a:t>
            </a:r>
            <a:r>
              <a:rPr lang="ru-RU" sz="1800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 marL="457200" indent="-381000">
              <a:lnSpc>
                <a:spcPct val="90000"/>
              </a:lnSpc>
              <a:spcBef>
                <a:spcPts val="750"/>
              </a:spcBef>
              <a:buClr>
                <a:srgbClr val="0E5DAB"/>
              </a:buClr>
              <a:buSzPts val="2400"/>
              <a:buFont typeface="Noto Sans Symbols"/>
              <a:buChar char="▪"/>
              <a:defRPr/>
            </a:pPr>
            <a:endParaRPr lang="ru-RU" sz="1800" cap="none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E5DAB"/>
              </a:buClr>
              <a:buSzPts val="2400"/>
              <a:buFont typeface="Noto Sans Symbols"/>
              <a:buChar char="▪"/>
              <a:tabLst/>
              <a:defRPr/>
            </a:pPr>
            <a:endParaRPr kumimoji="0" lang="ru-RU" sz="2300" b="0" i="0" u="none" strike="noStrike" kern="0" cap="none" spc="0" normalizeH="0" baseline="0" noProof="0" dirty="0">
              <a:ln>
                <a:noFill/>
              </a:ln>
              <a:solidFill>
                <a:srgbClr val="0E5DAB">
                  <a:lumMod val="60000"/>
                  <a:lumOff val="40000"/>
                </a:srgbClr>
              </a:solidFill>
              <a:effectLst/>
              <a:uLnTx/>
              <a:uFillTx/>
              <a:ea typeface="Open Sans"/>
              <a:sym typeface="Open San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866EDF6-B14F-43AF-A43C-D06ECB03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95" y="1175400"/>
            <a:ext cx="4535782" cy="26224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2CD16B-DA54-478E-87FD-64EE4625C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41525"/>
            <a:ext cx="1901353" cy="296778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D77DCC4-7656-489C-AE3C-F6B9FDFD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110" y="4068728"/>
            <a:ext cx="3606890" cy="23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476500"/>
            <a:ext cx="2706730" cy="381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chemeClr val="bg1"/>
              </a:buClr>
            </a:pPr>
            <a:endParaRPr lang="ru-RU" sz="1600" b="1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гистограммы распределения каждой из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6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диаграммы "ящиков с усами";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6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попарные графики рассеяния точек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6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Open Sans"/>
                <a:cs typeface="Times New Roman" panose="02020603050405020304" pitchFamily="18" charset="0"/>
                <a:sym typeface="Open Sans"/>
              </a:rPr>
              <a:t>Построим график пропусков;</a:t>
            </a:r>
            <a:endParaRPr lang="ru-RU" sz="16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135358" y="1393783"/>
            <a:ext cx="2282050" cy="150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Графики</a:t>
            </a:r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без нормализации и исключения шумов: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Bahnschrift SemiLight Condensed" panose="020B0502040204020203" pitchFamily="34" charset="0"/>
                  <a:cs typeface="ALS Sector Bold" pitchFamily="2" charset="0"/>
                </a:rPr>
                <a:t>Визуализация сырых данных</a:t>
              </a:r>
              <a:endParaRPr lang="ru-RU" sz="2800" spc="180" dirty="0">
                <a:latin typeface="Bahnschrift SemiLight Condensed" panose="020B0502040204020203" pitchFamily="34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4C7509-557F-4A4D-8F3E-5444E80F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985" y="1393783"/>
            <a:ext cx="2706731" cy="26283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999AB7-4629-4863-8EA6-83761716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264" y="1393783"/>
            <a:ext cx="2450202" cy="26283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B659EE-E98A-4ACC-A0E0-C680B1719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986" y="4082234"/>
            <a:ext cx="2706730" cy="27067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BA0FCC-3F18-4950-9004-352518744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264" y="4111479"/>
            <a:ext cx="2450202" cy="26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AD281-3D3A-4C28-9660-3A809719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8" y="1331901"/>
            <a:ext cx="3228950" cy="565062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Light Condensed" panose="020B0502040204020203" pitchFamily="34" charset="0"/>
              </a:rPr>
              <a:t>Предобработка данных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32215E-1B84-4339-8B72-80929B1FB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Посчитаем количество значений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Исключим выбросы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Проверим результат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графики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Повторим удаление выбросов ещё 2 раза до полного удаления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датасета</a:t>
            </a: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датасета</a:t>
            </a:r>
            <a:endParaRPr lang="ru-RU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CF6189-968C-4920-864B-4D7B84D27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B4FE92-F8C4-4D76-BA76-5BA2533E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6" y="371110"/>
            <a:ext cx="5248274" cy="30517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F69C2F-8821-4A13-80BC-D9D1BB4B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22" y="3657600"/>
            <a:ext cx="7829550" cy="30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AD281-3D3A-4C28-9660-3A809719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047" y="485581"/>
            <a:ext cx="3497420" cy="50343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Light Condensed" panose="020B0502040204020203" pitchFamily="34" charset="0"/>
              </a:rPr>
              <a:t>Предобработка данных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32215E-1B84-4339-8B72-80929B1FB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628" y="1848853"/>
            <a:ext cx="4121545" cy="23862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CF6189-968C-4920-864B-4D7B84D27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E2B26-CE79-4810-A579-E759F61339F2}"/>
              </a:ext>
            </a:extLst>
          </p:cNvPr>
          <p:cNvSpPr txBox="1"/>
          <p:nvPr/>
        </p:nvSpPr>
        <p:spPr>
          <a:xfrm>
            <a:off x="273628" y="1387188"/>
            <a:ext cx="4121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Нормализованные данные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8BB72-C7B6-49E6-AAA0-01B00B2152B2}"/>
              </a:ext>
            </a:extLst>
          </p:cNvPr>
          <p:cNvSpPr txBox="1"/>
          <p:nvPr/>
        </p:nvSpPr>
        <p:spPr>
          <a:xfrm>
            <a:off x="273626" y="4281282"/>
            <a:ext cx="4121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Стандартизированные данные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7C25BC0-A412-41CF-806E-AE348387A222}"/>
              </a:ext>
            </a:extLst>
          </p:cNvPr>
          <p:cNvSpPr txBox="1">
            <a:spLocks/>
          </p:cNvSpPr>
          <p:nvPr/>
        </p:nvSpPr>
        <p:spPr>
          <a:xfrm>
            <a:off x="273627" y="5016412"/>
            <a:ext cx="4121545" cy="155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StandardScaler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</a:t>
            </a:r>
            <a:r>
              <a:rPr lang="ru-RU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StandardScaler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</a:t>
            </a:r>
            <a:r>
              <a:rPr lang="ru-RU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StandardScaler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</a:t>
            </a:r>
            <a:r>
              <a:rPr lang="ru-RU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0753D5-3005-402B-9949-39227FB9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475" y="989012"/>
            <a:ext cx="5801525" cy="28906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EDF5A9-70EE-4035-A13E-95973DA2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71" y="3853599"/>
            <a:ext cx="5660520" cy="28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F2F771-DEA1-4BF1-B39E-518B3800D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0064" y="1019261"/>
            <a:ext cx="3768308" cy="1778821"/>
          </a:xfrm>
        </p:spPr>
        <p:txBody>
          <a:bodyPr/>
          <a:lstStyle/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Метод опорных векторов</a:t>
            </a:r>
          </a:p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«Случайный лес».</a:t>
            </a:r>
          </a:p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Линейная регрессия</a:t>
            </a:r>
          </a:p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Градиентный </a:t>
            </a:r>
            <a:r>
              <a:rPr lang="ru-RU" sz="16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бустинг</a:t>
            </a:r>
            <a:endParaRPr lang="ru-RU" sz="1600" b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Метод </a:t>
            </a: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k-</a:t>
            </a:r>
            <a:r>
              <a:rPr lang="ru-RU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ближайших соседей</a:t>
            </a:r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963B5E-4F23-4581-BD27-E9DA90723C7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3628" y="1301263"/>
            <a:ext cx="4784147" cy="607748"/>
          </a:xfrm>
        </p:spPr>
        <p:txBody>
          <a:bodyPr/>
          <a:lstStyle/>
          <a:p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Метод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</a:t>
            </a: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ближайших соседей</a:t>
            </a:r>
          </a:p>
          <a:p>
            <a:pPr marL="76200" indent="0">
              <a:buNone/>
            </a:pPr>
            <a:endParaRPr lang="ru-RU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D4251C-DD3F-4481-B228-2338C49BE0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73195-70FA-4487-AFFC-BA7AC3026614}"/>
              </a:ext>
            </a:extLst>
          </p:cNvPr>
          <p:cNvSpPr txBox="1"/>
          <p:nvPr/>
        </p:nvSpPr>
        <p:spPr>
          <a:xfrm>
            <a:off x="3096126" y="128337"/>
            <a:ext cx="859856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Light Condensed" panose="020B0502040204020203" pitchFamily="34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  <a:p>
            <a:pPr algn="l"/>
            <a:endParaRPr lang="ru-RU" sz="2300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FFCB9B-4096-48B9-AAC7-A7FC557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8" y="1908672"/>
            <a:ext cx="4902946" cy="36335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3AD15B-EA5A-4AA8-86A6-D6B5890D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40" y="3078438"/>
            <a:ext cx="2934109" cy="2219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F45D8-8119-4366-85D9-19520057257C}"/>
              </a:ext>
            </a:extLst>
          </p:cNvPr>
          <p:cNvSpPr txBox="1"/>
          <p:nvPr/>
        </p:nvSpPr>
        <p:spPr>
          <a:xfrm>
            <a:off x="5314605" y="1083090"/>
            <a:ext cx="2625067" cy="550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Считаем MAE, MAPE, MSE, RMSE,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  <a:p>
            <a:pPr algn="l"/>
            <a:endParaRPr lang="ru-RU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49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07DA407-4F43-4C74-8103-EF9F694FC4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2C5AAD-C4F5-4866-A4B3-8261F769AEC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2101" y="1770664"/>
            <a:ext cx="3564040" cy="450704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Поиск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гиперпараметров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методом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GridSearchCV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Выводим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гиперпараметры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Подставляем оптимальные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гиперпараметры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E1430E-5377-4B89-9495-8DA28DBB205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30507" y="575644"/>
            <a:ext cx="3165493" cy="584686"/>
          </a:xfrm>
        </p:spPr>
        <p:txBody>
          <a:bodyPr/>
          <a:lstStyle/>
          <a:p>
            <a:r>
              <a:rPr lang="ru-RU" dirty="0">
                <a:latin typeface="Bahnschrift SemiLight Condensed" panose="020B0502040204020203" pitchFamily="34" charset="0"/>
              </a:rPr>
              <a:t>Поиск </a:t>
            </a:r>
            <a:r>
              <a:rPr lang="ru-RU" dirty="0" err="1">
                <a:latin typeface="Bahnschrift SemiLight Condensed" panose="020B0502040204020203" pitchFamily="34" charset="0"/>
              </a:rPr>
              <a:t>гиперпараметров</a:t>
            </a:r>
            <a:endParaRPr lang="ru-RU" dirty="0">
              <a:latin typeface="Bahnschrift SemiLigh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3AC81-D303-4C9E-9E42-D07E6FFA03AA}"/>
              </a:ext>
            </a:extLst>
          </p:cNvPr>
          <p:cNvSpPr txBox="1"/>
          <p:nvPr/>
        </p:nvSpPr>
        <p:spPr>
          <a:xfrm>
            <a:off x="589857" y="1160330"/>
            <a:ext cx="306774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Дерево решений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9A3321-C980-41DB-AF38-17A31D83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41" y="1383468"/>
            <a:ext cx="8240275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1797</TotalTime>
  <Words>736</Words>
  <Application>Microsoft Office PowerPoint</Application>
  <PresentationFormat>Широкоэкранный</PresentationFormat>
  <Paragraphs>146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8" baseType="lpstr">
      <vt:lpstr>Bahnschrift SemiLight SemiConde</vt:lpstr>
      <vt:lpstr>Freestyle Script</vt:lpstr>
      <vt:lpstr>Open Sans</vt:lpstr>
      <vt:lpstr>Times New Roman</vt:lpstr>
      <vt:lpstr>Arial</vt:lpstr>
      <vt:lpstr>Consolas</vt:lpstr>
      <vt:lpstr>Noto Sans Symbols</vt:lpstr>
      <vt:lpstr>Forte</vt:lpstr>
      <vt:lpstr>Bahnschrift SemiLight Condensed</vt:lpstr>
      <vt:lpstr>ALS Sector Regular</vt:lpstr>
      <vt:lpstr>ALS Sector Bold</vt:lpstr>
      <vt:lpstr>Bahnschrift Light Condensed</vt:lpstr>
      <vt:lpstr>If,kjyVUNE_28012021</vt:lpstr>
      <vt:lpstr>ВЫПУСКНАЯ КВАЛИФИКАЦИОННАЯ РАБОТА по курсу «Data Science»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Предобработка данных</vt:lpstr>
      <vt:lpstr>Предобработка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Никита Коваленко</cp:lastModifiedBy>
  <cp:revision>111</cp:revision>
  <dcterms:created xsi:type="dcterms:W3CDTF">2021-02-24T09:03:25Z</dcterms:created>
  <dcterms:modified xsi:type="dcterms:W3CDTF">2024-02-02T20:13:28Z</dcterms:modified>
</cp:coreProperties>
</file>